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688" r:id="rId5"/>
    <p:sldId id="301" r:id="rId6"/>
    <p:sldId id="702" r:id="rId7"/>
    <p:sldId id="703" r:id="rId8"/>
    <p:sldId id="705" r:id="rId9"/>
    <p:sldId id="717" r:id="rId10"/>
    <p:sldId id="715" r:id="rId11"/>
    <p:sldId id="706" r:id="rId12"/>
    <p:sldId id="704" r:id="rId13"/>
    <p:sldId id="718" r:id="rId14"/>
    <p:sldId id="714" r:id="rId15"/>
    <p:sldId id="723" r:id="rId16"/>
    <p:sldId id="724" r:id="rId17"/>
    <p:sldId id="725" r:id="rId18"/>
    <p:sldId id="726" r:id="rId19"/>
    <p:sldId id="707" r:id="rId2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1"/>
    <a:srgbClr val="222A35"/>
    <a:srgbClr val="17A4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85571" autoAdjust="0"/>
  </p:normalViewPr>
  <p:slideViewPr>
    <p:cSldViewPr snapToGrid="0">
      <p:cViewPr varScale="1">
        <p:scale>
          <a:sx n="94" d="100"/>
          <a:sy n="94" d="100"/>
        </p:scale>
        <p:origin x="8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/>
          </p:nvPr>
        </p:nvSpPr>
        <p:spPr>
          <a:xfrm>
            <a:off x="381533" y="685800"/>
            <a:ext cx="6094933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50" name="Shape 3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200">
        <a:latin typeface="+mj-lt"/>
        <a:ea typeface="+mj-ea"/>
        <a:cs typeface="+mj-cs"/>
        <a:sym typeface="Calibri" panose="020F0502020204030204"/>
      </a:defRPr>
    </a:lvl1pPr>
    <a:lvl2pPr indent="228600" defTabSz="2438400" latinLnBrk="0">
      <a:defRPr sz="3200">
        <a:latin typeface="+mj-lt"/>
        <a:ea typeface="+mj-ea"/>
        <a:cs typeface="+mj-cs"/>
        <a:sym typeface="Calibri" panose="020F0502020204030204"/>
      </a:defRPr>
    </a:lvl2pPr>
    <a:lvl3pPr indent="457200" defTabSz="2438400" latinLnBrk="0">
      <a:defRPr sz="3200">
        <a:latin typeface="+mj-lt"/>
        <a:ea typeface="+mj-ea"/>
        <a:cs typeface="+mj-cs"/>
        <a:sym typeface="Calibri" panose="020F0502020204030204"/>
      </a:defRPr>
    </a:lvl3pPr>
    <a:lvl4pPr indent="685800" defTabSz="2438400" latinLnBrk="0">
      <a:defRPr sz="3200">
        <a:latin typeface="+mj-lt"/>
        <a:ea typeface="+mj-ea"/>
        <a:cs typeface="+mj-cs"/>
        <a:sym typeface="Calibri" panose="020F0502020204030204"/>
      </a:defRPr>
    </a:lvl4pPr>
    <a:lvl5pPr indent="914400" defTabSz="2438400" latinLnBrk="0">
      <a:defRPr sz="3200">
        <a:latin typeface="+mj-lt"/>
        <a:ea typeface="+mj-ea"/>
        <a:cs typeface="+mj-cs"/>
        <a:sym typeface="Calibri" panose="020F0502020204030204"/>
      </a:defRPr>
    </a:lvl5pPr>
    <a:lvl6pPr indent="1143000" defTabSz="2438400" latinLnBrk="0">
      <a:defRPr sz="3200">
        <a:latin typeface="+mj-lt"/>
        <a:ea typeface="+mj-ea"/>
        <a:cs typeface="+mj-cs"/>
        <a:sym typeface="Calibri" panose="020F0502020204030204"/>
      </a:defRPr>
    </a:lvl6pPr>
    <a:lvl7pPr indent="1371600" defTabSz="2438400" latinLnBrk="0">
      <a:defRPr sz="3200">
        <a:latin typeface="+mj-lt"/>
        <a:ea typeface="+mj-ea"/>
        <a:cs typeface="+mj-cs"/>
        <a:sym typeface="Calibri" panose="020F0502020204030204"/>
      </a:defRPr>
    </a:lvl7pPr>
    <a:lvl8pPr indent="1600200" defTabSz="2438400" latinLnBrk="0">
      <a:defRPr sz="3200">
        <a:latin typeface="+mj-lt"/>
        <a:ea typeface="+mj-ea"/>
        <a:cs typeface="+mj-cs"/>
        <a:sym typeface="Calibri" panose="020F0502020204030204"/>
      </a:defRPr>
    </a:lvl8pPr>
    <a:lvl9pPr indent="1828800" defTabSz="2438400" latinLnBrk="0">
      <a:defRPr sz="3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留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色底-黑橙三角-小-插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4614862" y="0"/>
            <a:ext cx="4529137" cy="2992438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图片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4614861" y="2992438"/>
            <a:ext cx="4529136" cy="215106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图片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/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2" name="图片 11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橙色底-黑色三角-小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15"/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/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6" name="图片 5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暗色底-橙色三角-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7"/>
          <p:cNvSpPr/>
          <p:nvPr userDrawn="1"/>
        </p:nvSpPr>
        <p:spPr>
          <a:xfrm>
            <a:off x="0" y="7812"/>
            <a:ext cx="9144000" cy="514638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7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8" name="直角三角形 15"/>
          <p:cNvSpPr/>
          <p:nvPr userDrawn="1"/>
        </p:nvSpPr>
        <p:spPr>
          <a:xfrm>
            <a:off x="-22860" y="3586480"/>
            <a:ext cx="2349500" cy="1583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6" name="白色logo.png" descr="白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暗色底-橙色小三角-右上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" name="白色logo.png" descr="白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暗色底-橙色大三角-右上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0800000">
            <a:off x="6340072" y="0"/>
            <a:ext cx="2803928" cy="1664978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>
              <a:defRPr/>
            </a:pPr>
            <a:endParaRPr lang="zh-CN" altLang="en-US" sz="1350" kern="120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4" name="白色logo.png" descr="白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白色底-LOGO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墨色logo.png" descr="墨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69731" y="215317"/>
            <a:ext cx="1695450" cy="2619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橙色底-黑色三角-大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白色logo.png" descr="白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直角三角形 15"/>
          <p:cNvSpPr/>
          <p:nvPr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20" name="直角三角形 15"/>
          <p:cNvSpPr/>
          <p:nvPr/>
        </p:nvSpPr>
        <p:spPr>
          <a:xfrm>
            <a:off x="0" y="2572200"/>
            <a:ext cx="4009318" cy="25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白色底-橙黑三角-大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  <p:sp>
        <p:nvSpPr>
          <p:cNvPr id="19" name="直角三角形 15"/>
          <p:cNvSpPr/>
          <p:nvPr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20" name="直角三角形 15"/>
          <p:cNvSpPr/>
          <p:nvPr/>
        </p:nvSpPr>
        <p:spPr>
          <a:xfrm>
            <a:off x="0" y="2572200"/>
            <a:ext cx="4009318" cy="25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白色底-黑色三角-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15"/>
          <p:cNvSpPr/>
          <p:nvPr userDrawn="1"/>
        </p:nvSpPr>
        <p:spPr>
          <a:xfrm>
            <a:off x="0" y="2572200"/>
            <a:ext cx="4009318" cy="257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7" name="直角三角形 15"/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8" name="图片 7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白色底-黑色三角-中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-15240" y="3688080"/>
            <a:ext cx="2571848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15"/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7" name="图片 6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白色底-橙色三角-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/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FF9901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0" name="图片 9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白色底-橙黑三角-左大右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5"/>
          <p:cNvSpPr/>
          <p:nvPr userDrawn="1"/>
        </p:nvSpPr>
        <p:spPr>
          <a:xfrm>
            <a:off x="-15240" y="3688080"/>
            <a:ext cx="2571848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  <p:sp>
        <p:nvSpPr>
          <p:cNvPr id="5" name="直角三角形 15"/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色底-黑橙三角-小 -插图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" y="2636838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2640906" y="2636837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图片占位符 2"/>
          <p:cNvSpPr>
            <a:spLocks noGrp="1"/>
          </p:cNvSpPr>
          <p:nvPr>
            <p:ph type="pic" sz="quarter" idx="12" hasCustomPrompt="1"/>
          </p:nvPr>
        </p:nvSpPr>
        <p:spPr>
          <a:xfrm>
            <a:off x="4674225" y="2636836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6696006" y="2636835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/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0" name="图片 9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685800" latinLnBrk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171450" marR="0" indent="-17145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1pPr>
      <a:lvl2pPr marL="371475" marR="0" indent="-200025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2pPr>
      <a:lvl3pPr marL="582930" marR="0" indent="-24003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3pPr>
      <a:lvl4pPr marL="7810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4pPr>
      <a:lvl5pPr marL="9525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5pPr>
      <a:lvl6pPr marL="11239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6pPr>
      <a:lvl7pPr marL="12954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7pPr>
      <a:lvl8pPr marL="14668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8pPr>
      <a:lvl9pPr marL="16383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9pPr>
    </p:bodyStyle>
    <p:otherStyle>
      <a:lvl1pPr marL="0" marR="0" indent="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0" marR="0" indent="1714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0" marR="0" indent="3429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0" marR="0" indent="5143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0" marR="0" indent="6858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0" marR="0" indent="8572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0" marR="0" indent="10287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0" marR="0" indent="12001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0" marR="0" indent="13716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 60" descr="图片 6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764239" y="3274585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7" name="图片 63" descr="图片 6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2200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8" name="图片 64" descr="图片 6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0876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图片 66" descr="图片 6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822" y="2351490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3" name="图片 68" descr="图片 6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1926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图片 69" descr="图片 6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0442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图片 48" descr="图片 4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04525" y="3273039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图片 49" descr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272" y="3273798"/>
            <a:ext cx="798245" cy="7979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图片 50" descr="图片 5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5546" y="3273604"/>
            <a:ext cx="798199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图片 53" descr="图片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4819" y="2349945"/>
            <a:ext cx="799368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图片 54" descr="图片 5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3108" y="2349945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: 圆角 58"/>
          <p:cNvSpPr/>
          <p:nvPr/>
        </p:nvSpPr>
        <p:spPr>
          <a:xfrm>
            <a:off x="5607188" y="2350004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393" name="图片 59" descr="图片 5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258" y="2316024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图片 40" descr="图片 4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789" y="4227962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图片 42" descr="图片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1892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图片 43" descr="图片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0408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2" name="图片 26" descr="图片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4785" y="4226416"/>
            <a:ext cx="799369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3" name="图片 27" descr="图片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3075" y="4226416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矩形: 圆角 32"/>
          <p:cNvSpPr/>
          <p:nvPr/>
        </p:nvSpPr>
        <p:spPr>
          <a:xfrm>
            <a:off x="5607154" y="4226476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15" name="图片 33" descr="图片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225" y="4192496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矩形: 剪去对角 13"/>
          <p:cNvSpPr/>
          <p:nvPr/>
        </p:nvSpPr>
        <p:spPr>
          <a:xfrm>
            <a:off x="0" y="-1926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75" y="216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19" name="矩形 97"/>
          <p:cNvSpPr/>
          <p:nvPr/>
        </p:nvSpPr>
        <p:spPr>
          <a:xfrm>
            <a:off x="-3990" y="6233"/>
            <a:ext cx="9144000" cy="5146386"/>
          </a:xfrm>
          <a:prstGeom prst="rect">
            <a:avLst/>
          </a:prstGeom>
          <a:solidFill>
            <a:srgbClr val="222A35">
              <a:alpha val="95143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20" name="矩形: 剪去对角 8"/>
          <p:cNvSpPr/>
          <p:nvPr/>
        </p:nvSpPr>
        <p:spPr>
          <a:xfrm>
            <a:off x="-7980" y="10803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19" y="21575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21" name="图片 2" descr="图片 2"/>
          <p:cNvPicPr>
            <a:picLocks noChangeAspect="1"/>
          </p:cNvPicPr>
          <p:nvPr/>
        </p:nvPicPr>
        <p:blipFill>
          <a:blip r:embed="rId11">
            <a:alphaModFix amt="56000"/>
          </a:blip>
          <a:stretch>
            <a:fillRect/>
          </a:stretch>
        </p:blipFill>
        <p:spPr>
          <a:xfrm flipH="1">
            <a:off x="-1" y="10112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Freeform 76"/>
          <p:cNvSpPr/>
          <p:nvPr/>
        </p:nvSpPr>
        <p:spPr>
          <a:xfrm>
            <a:off x="9881537" y="4858803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8" name="Freeform 46"/>
          <p:cNvSpPr/>
          <p:nvPr/>
        </p:nvSpPr>
        <p:spPr>
          <a:xfrm>
            <a:off x="901912" y="1863711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9" name="Freeform 72"/>
          <p:cNvSpPr/>
          <p:nvPr/>
        </p:nvSpPr>
        <p:spPr>
          <a:xfrm>
            <a:off x="948234" y="35342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0" name="Freeform 73"/>
          <p:cNvSpPr/>
          <p:nvPr/>
        </p:nvSpPr>
        <p:spPr>
          <a:xfrm>
            <a:off x="948234" y="34199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1" name="Freeform 74"/>
          <p:cNvSpPr/>
          <p:nvPr/>
        </p:nvSpPr>
        <p:spPr>
          <a:xfrm>
            <a:off x="10053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2" name="Freeform 75"/>
          <p:cNvSpPr/>
          <p:nvPr/>
        </p:nvSpPr>
        <p:spPr>
          <a:xfrm>
            <a:off x="8910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3" name="Circle: Hollow 11"/>
          <p:cNvSpPr/>
          <p:nvPr/>
        </p:nvSpPr>
        <p:spPr>
          <a:xfrm>
            <a:off x="-164061" y="4975495"/>
            <a:ext cx="332159" cy="33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/>
            </a:pPr>
            <a:endParaRPr sz="1350"/>
          </a:p>
        </p:txBody>
      </p:sp>
      <p:sp>
        <p:nvSpPr>
          <p:cNvPr id="444" name="Freeform 72"/>
          <p:cNvSpPr/>
          <p:nvPr/>
        </p:nvSpPr>
        <p:spPr>
          <a:xfrm>
            <a:off x="9709217" y="21586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5" name="Freeform 73"/>
          <p:cNvSpPr/>
          <p:nvPr/>
        </p:nvSpPr>
        <p:spPr>
          <a:xfrm>
            <a:off x="9709217" y="20443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6" name="Freeform 74"/>
          <p:cNvSpPr/>
          <p:nvPr/>
        </p:nvSpPr>
        <p:spPr>
          <a:xfrm>
            <a:off x="9766367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7" name="Freeform 75"/>
          <p:cNvSpPr/>
          <p:nvPr/>
        </p:nvSpPr>
        <p:spPr>
          <a:xfrm>
            <a:off x="9652066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8" name="组合 7"/>
          <p:cNvGrpSpPr/>
          <p:nvPr/>
        </p:nvGrpSpPr>
        <p:grpSpPr>
          <a:xfrm>
            <a:off x="2386511" y="4671096"/>
            <a:ext cx="422681" cy="361721"/>
            <a:chOff x="1426007" y="4048690"/>
            <a:chExt cx="422681" cy="361721"/>
          </a:xfrm>
        </p:grpSpPr>
        <p:grpSp>
          <p:nvGrpSpPr>
            <p:cNvPr id="3" name="组合 2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448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3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8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3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8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449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4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9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4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9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450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5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0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5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0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51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6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1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6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1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52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7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2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7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2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pic>
        <p:nvPicPr>
          <p:cNvPr id="137" name="白色logo.png" descr="白色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084" y="92446"/>
            <a:ext cx="1695450" cy="2631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玩转·吉比特…"/>
          <p:cNvSpPr txBox="1"/>
          <p:nvPr/>
        </p:nvSpPr>
        <p:spPr>
          <a:xfrm>
            <a:off x="1304144" y="1871170"/>
            <a:ext cx="6786445" cy="1345565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zh-CN" altLang="en-US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吉比特</a:t>
            </a:r>
            <a:r>
              <a:rPr lang="en-US" altLang="zh-CN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雷霆游戏未来游戏制作人大赛</a:t>
            </a:r>
            <a:endParaRPr lang="en-US" altLang="zh-CN" sz="2800" b="1" spc="-15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zh-CN" altLang="en-US" sz="2800" b="1" spc="-15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埃尔登黑魂介绍</a:t>
            </a:r>
            <a:r>
              <a:rPr lang="en-US" altLang="zh-CN" sz="2800" b="1" spc="-15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PPT</a:t>
            </a:r>
            <a:endParaRPr lang="en-US" altLang="zh-CN" sz="2800" b="1" spc="-15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新手指南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2435" y="832316"/>
            <a:ext cx="8610801" cy="23069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WASD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移动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鼠标左键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攻击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短按空格闪避、长按空格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奔跑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按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1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人物获得史诗级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增强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按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人物获得一把五倍长的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大剑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按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9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重置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1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、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获得的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增益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/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/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/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/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04.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游戏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展示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7910" y="896620"/>
            <a:ext cx="4391660" cy="29552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67530" y="4032250"/>
            <a:ext cx="817245" cy="5429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主角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488055" y="4061460"/>
            <a:ext cx="2453005" cy="5429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精英怪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1880" y="619760"/>
            <a:ext cx="4532630" cy="33223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742690" y="3945255"/>
            <a:ext cx="1922145" cy="5429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远程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小怪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0825" y="815975"/>
            <a:ext cx="3729990" cy="2819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222115" y="4177030"/>
            <a:ext cx="1747520" cy="5429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近战小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怪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3675" y="777240"/>
            <a:ext cx="3938270" cy="32200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168015" y="4264660"/>
            <a:ext cx="3019425" cy="5429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Boss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局内有五种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形态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0430" y="371475"/>
            <a:ext cx="4853940" cy="37122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 60" descr="图片 6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764239" y="3274585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7" name="图片 63" descr="图片 6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2200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8" name="图片 64" descr="图片 6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0876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图片 66" descr="图片 6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822" y="2351490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3" name="图片 68" descr="图片 6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1926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图片 69" descr="图片 6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0442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图片 48" descr="图片 4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04525" y="3273039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图片 49" descr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272" y="3273798"/>
            <a:ext cx="798245" cy="7979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图片 50" descr="图片 5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5546" y="3273604"/>
            <a:ext cx="798199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图片 53" descr="图片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4819" y="2349945"/>
            <a:ext cx="799368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图片 54" descr="图片 5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3108" y="2349945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: 圆角 58"/>
          <p:cNvSpPr/>
          <p:nvPr/>
        </p:nvSpPr>
        <p:spPr>
          <a:xfrm>
            <a:off x="5607188" y="2350004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393" name="图片 59" descr="图片 5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258" y="2316024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图片 40" descr="图片 4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789" y="4227962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图片 42" descr="图片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1892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图片 43" descr="图片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0408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2" name="图片 26" descr="图片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4785" y="4226416"/>
            <a:ext cx="799369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3" name="图片 27" descr="图片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3075" y="4226416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矩形: 圆角 32"/>
          <p:cNvSpPr/>
          <p:nvPr/>
        </p:nvSpPr>
        <p:spPr>
          <a:xfrm>
            <a:off x="5607154" y="4226476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15" name="图片 33" descr="图片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225" y="4192496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矩形: 剪去对角 13"/>
          <p:cNvSpPr/>
          <p:nvPr/>
        </p:nvSpPr>
        <p:spPr>
          <a:xfrm>
            <a:off x="0" y="-1926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75" y="216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19" name="矩形 97"/>
          <p:cNvSpPr/>
          <p:nvPr/>
        </p:nvSpPr>
        <p:spPr>
          <a:xfrm>
            <a:off x="-3990" y="6233"/>
            <a:ext cx="9144000" cy="5146386"/>
          </a:xfrm>
          <a:prstGeom prst="rect">
            <a:avLst/>
          </a:prstGeom>
          <a:solidFill>
            <a:srgbClr val="222A35">
              <a:alpha val="95143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20" name="矩形: 剪去对角 8"/>
          <p:cNvSpPr/>
          <p:nvPr/>
        </p:nvSpPr>
        <p:spPr>
          <a:xfrm>
            <a:off x="-7980" y="10803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19" y="21575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21" name="图片 2" descr="图片 2"/>
          <p:cNvPicPr>
            <a:picLocks noChangeAspect="1"/>
          </p:cNvPicPr>
          <p:nvPr/>
        </p:nvPicPr>
        <p:blipFill>
          <a:blip r:embed="rId11">
            <a:alphaModFix amt="56000"/>
          </a:blip>
          <a:stretch>
            <a:fillRect/>
          </a:stretch>
        </p:blipFill>
        <p:spPr>
          <a:xfrm flipH="1">
            <a:off x="-7980" y="9961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Freeform 76"/>
          <p:cNvSpPr/>
          <p:nvPr/>
        </p:nvSpPr>
        <p:spPr>
          <a:xfrm>
            <a:off x="9881537" y="4858803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8" name="Freeform 46"/>
          <p:cNvSpPr/>
          <p:nvPr/>
        </p:nvSpPr>
        <p:spPr>
          <a:xfrm>
            <a:off x="901912" y="1863711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9" name="Freeform 72"/>
          <p:cNvSpPr/>
          <p:nvPr/>
        </p:nvSpPr>
        <p:spPr>
          <a:xfrm>
            <a:off x="948234" y="35342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0" name="Freeform 73"/>
          <p:cNvSpPr/>
          <p:nvPr/>
        </p:nvSpPr>
        <p:spPr>
          <a:xfrm>
            <a:off x="948234" y="34199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1" name="Freeform 74"/>
          <p:cNvSpPr/>
          <p:nvPr/>
        </p:nvSpPr>
        <p:spPr>
          <a:xfrm>
            <a:off x="10053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2" name="Freeform 75"/>
          <p:cNvSpPr/>
          <p:nvPr/>
        </p:nvSpPr>
        <p:spPr>
          <a:xfrm>
            <a:off x="8910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3" name="Circle: Hollow 11"/>
          <p:cNvSpPr/>
          <p:nvPr/>
        </p:nvSpPr>
        <p:spPr>
          <a:xfrm>
            <a:off x="-164061" y="4975495"/>
            <a:ext cx="332159" cy="33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/>
            </a:pPr>
            <a:endParaRPr sz="1350"/>
          </a:p>
        </p:txBody>
      </p:sp>
      <p:sp>
        <p:nvSpPr>
          <p:cNvPr id="444" name="Freeform 72"/>
          <p:cNvSpPr/>
          <p:nvPr/>
        </p:nvSpPr>
        <p:spPr>
          <a:xfrm>
            <a:off x="9709217" y="21586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5" name="Freeform 73"/>
          <p:cNvSpPr/>
          <p:nvPr/>
        </p:nvSpPr>
        <p:spPr>
          <a:xfrm>
            <a:off x="9709217" y="20443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6" name="Freeform 74"/>
          <p:cNvSpPr/>
          <p:nvPr/>
        </p:nvSpPr>
        <p:spPr>
          <a:xfrm>
            <a:off x="9766367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7" name="Freeform 75"/>
          <p:cNvSpPr/>
          <p:nvPr/>
        </p:nvSpPr>
        <p:spPr>
          <a:xfrm>
            <a:off x="9652066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8" name="组合 7"/>
          <p:cNvGrpSpPr/>
          <p:nvPr/>
        </p:nvGrpSpPr>
        <p:grpSpPr>
          <a:xfrm>
            <a:off x="2386511" y="4671096"/>
            <a:ext cx="422681" cy="361721"/>
            <a:chOff x="1426007" y="4048690"/>
            <a:chExt cx="422681" cy="361721"/>
          </a:xfrm>
        </p:grpSpPr>
        <p:grpSp>
          <p:nvGrpSpPr>
            <p:cNvPr id="3" name="组合 2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448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3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8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3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8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449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4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9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4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9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450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5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0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5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0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51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6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1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6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1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52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7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2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7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2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pic>
        <p:nvPicPr>
          <p:cNvPr id="137" name="白色logo.png" descr="白色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084" y="92446"/>
            <a:ext cx="1695450" cy="2631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玩转·吉比特…"/>
          <p:cNvSpPr txBox="1"/>
          <p:nvPr/>
        </p:nvSpPr>
        <p:spPr>
          <a:xfrm>
            <a:off x="1258808" y="1990630"/>
            <a:ext cx="6644185" cy="868681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40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Thank You</a:t>
            </a:r>
            <a:endParaRPr sz="4000" b="1" spc="-15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覆盖, 桌子, 蛋糕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1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1635" name="Freeform 76"/>
          <p:cNvSpPr/>
          <p:nvPr/>
        </p:nvSpPr>
        <p:spPr>
          <a:xfrm>
            <a:off x="8355884" y="437609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6" name="Freeform 72"/>
          <p:cNvSpPr/>
          <p:nvPr/>
        </p:nvSpPr>
        <p:spPr>
          <a:xfrm>
            <a:off x="8574005" y="175216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7" name="Freeform 73"/>
          <p:cNvSpPr/>
          <p:nvPr/>
        </p:nvSpPr>
        <p:spPr>
          <a:xfrm>
            <a:off x="8574005" y="163786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8" name="Freeform 74"/>
          <p:cNvSpPr/>
          <p:nvPr/>
        </p:nvSpPr>
        <p:spPr>
          <a:xfrm>
            <a:off x="8631155" y="169501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9" name="Freeform 75"/>
          <p:cNvSpPr/>
          <p:nvPr/>
        </p:nvSpPr>
        <p:spPr>
          <a:xfrm>
            <a:off x="8516855" y="169501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40" name="Oval 72"/>
          <p:cNvSpPr/>
          <p:nvPr/>
        </p:nvSpPr>
        <p:spPr>
          <a:xfrm>
            <a:off x="365341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1" name="Oval 73"/>
          <p:cNvSpPr/>
          <p:nvPr/>
        </p:nvSpPr>
        <p:spPr>
          <a:xfrm>
            <a:off x="462444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2" name="Oval 74"/>
          <p:cNvSpPr/>
          <p:nvPr/>
        </p:nvSpPr>
        <p:spPr>
          <a:xfrm>
            <a:off x="559547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3" name="Oval 75"/>
          <p:cNvSpPr/>
          <p:nvPr/>
        </p:nvSpPr>
        <p:spPr>
          <a:xfrm>
            <a:off x="656650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4" name="Oval 76"/>
          <p:cNvSpPr/>
          <p:nvPr/>
        </p:nvSpPr>
        <p:spPr>
          <a:xfrm>
            <a:off x="753753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5" name="Oval 67"/>
          <p:cNvSpPr/>
          <p:nvPr/>
        </p:nvSpPr>
        <p:spPr>
          <a:xfrm>
            <a:off x="365341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6" name="Oval 68"/>
          <p:cNvSpPr/>
          <p:nvPr/>
        </p:nvSpPr>
        <p:spPr>
          <a:xfrm>
            <a:off x="462444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7" name="Oval 69"/>
          <p:cNvSpPr/>
          <p:nvPr/>
        </p:nvSpPr>
        <p:spPr>
          <a:xfrm>
            <a:off x="559547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8" name="Oval 70"/>
          <p:cNvSpPr/>
          <p:nvPr/>
        </p:nvSpPr>
        <p:spPr>
          <a:xfrm>
            <a:off x="656650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9" name="Oval 71"/>
          <p:cNvSpPr/>
          <p:nvPr/>
        </p:nvSpPr>
        <p:spPr>
          <a:xfrm>
            <a:off x="753753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0" name="Oval 62"/>
          <p:cNvSpPr/>
          <p:nvPr/>
        </p:nvSpPr>
        <p:spPr>
          <a:xfrm>
            <a:off x="365341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1" name="Oval 63"/>
          <p:cNvSpPr/>
          <p:nvPr/>
        </p:nvSpPr>
        <p:spPr>
          <a:xfrm>
            <a:off x="462444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2" name="Oval 64"/>
          <p:cNvSpPr/>
          <p:nvPr/>
        </p:nvSpPr>
        <p:spPr>
          <a:xfrm>
            <a:off x="559547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3" name="Oval 65"/>
          <p:cNvSpPr/>
          <p:nvPr/>
        </p:nvSpPr>
        <p:spPr>
          <a:xfrm>
            <a:off x="656650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4" name="Oval 66"/>
          <p:cNvSpPr/>
          <p:nvPr/>
        </p:nvSpPr>
        <p:spPr>
          <a:xfrm>
            <a:off x="753753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5" name="Oval 57"/>
          <p:cNvSpPr/>
          <p:nvPr/>
        </p:nvSpPr>
        <p:spPr>
          <a:xfrm>
            <a:off x="365341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6" name="Oval 58"/>
          <p:cNvSpPr/>
          <p:nvPr/>
        </p:nvSpPr>
        <p:spPr>
          <a:xfrm>
            <a:off x="462444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7" name="Oval 59"/>
          <p:cNvSpPr/>
          <p:nvPr/>
        </p:nvSpPr>
        <p:spPr>
          <a:xfrm>
            <a:off x="559547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8" name="Oval 60"/>
          <p:cNvSpPr/>
          <p:nvPr/>
        </p:nvSpPr>
        <p:spPr>
          <a:xfrm>
            <a:off x="656650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9" name="Oval 61"/>
          <p:cNvSpPr/>
          <p:nvPr/>
        </p:nvSpPr>
        <p:spPr>
          <a:xfrm>
            <a:off x="753753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0" name="Oval 52"/>
          <p:cNvSpPr/>
          <p:nvPr/>
        </p:nvSpPr>
        <p:spPr>
          <a:xfrm>
            <a:off x="365341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1" name="Oval 53"/>
          <p:cNvSpPr/>
          <p:nvPr/>
        </p:nvSpPr>
        <p:spPr>
          <a:xfrm>
            <a:off x="462444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2" name="Oval 54"/>
          <p:cNvSpPr/>
          <p:nvPr/>
        </p:nvSpPr>
        <p:spPr>
          <a:xfrm>
            <a:off x="559547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3" name="Oval 55"/>
          <p:cNvSpPr/>
          <p:nvPr/>
        </p:nvSpPr>
        <p:spPr>
          <a:xfrm>
            <a:off x="656650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4" name="Oval 56"/>
          <p:cNvSpPr/>
          <p:nvPr/>
        </p:nvSpPr>
        <p:spPr>
          <a:xfrm>
            <a:off x="753753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pic>
        <p:nvPicPr>
          <p:cNvPr id="3" name="图片 2" descr="画着卡通人物&#10;&#10;描述已自动生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3831" y="202687"/>
            <a:ext cx="1799568" cy="281183"/>
          </a:xfrm>
          <a:prstGeom prst="rect">
            <a:avLst/>
          </a:prstGeom>
        </p:spPr>
      </p:pic>
      <p:sp>
        <p:nvSpPr>
          <p:cNvPr id="43" name="圆: 空心 51"/>
          <p:cNvSpPr/>
          <p:nvPr/>
        </p:nvSpPr>
        <p:spPr>
          <a:xfrm>
            <a:off x="239027" y="221269"/>
            <a:ext cx="446834" cy="446834"/>
          </a:xfrm>
          <a:prstGeom prst="donu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6" name="Group 84"/>
          <p:cNvGrpSpPr/>
          <p:nvPr/>
        </p:nvGrpSpPr>
        <p:grpSpPr>
          <a:xfrm>
            <a:off x="4670598" y="5133536"/>
            <a:ext cx="407491" cy="407491"/>
            <a:chOff x="0" y="0"/>
            <a:chExt cx="457200" cy="457200"/>
          </a:xfrm>
          <a:solidFill>
            <a:schemeClr val="bg1"/>
          </a:solidFill>
        </p:grpSpPr>
        <p:sp>
          <p:nvSpPr>
            <p:cNvPr id="47" name="Freeform 85"/>
            <p:cNvSpPr/>
            <p:nvPr/>
          </p:nvSpPr>
          <p:spPr>
            <a:xfrm>
              <a:off x="152400" y="304800"/>
              <a:ext cx="152400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502020204030204"/>
              </a:endParaRPr>
            </a:p>
          </p:txBody>
        </p:sp>
        <p:sp>
          <p:nvSpPr>
            <p:cNvPr id="48" name="Freeform 86"/>
            <p:cNvSpPr/>
            <p:nvPr/>
          </p:nvSpPr>
          <p:spPr>
            <a:xfrm>
              <a:off x="152400" y="-1"/>
              <a:ext cx="152400" cy="1524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502020204030204"/>
              </a:endParaRPr>
            </a:p>
          </p:txBody>
        </p:sp>
        <p:sp>
          <p:nvSpPr>
            <p:cNvPr id="49" name="Freeform 87"/>
            <p:cNvSpPr/>
            <p:nvPr/>
          </p:nvSpPr>
          <p:spPr>
            <a:xfrm>
              <a:off x="304800" y="152400"/>
              <a:ext cx="152400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502020204030204"/>
              </a:endParaRPr>
            </a:p>
          </p:txBody>
        </p:sp>
        <p:sp>
          <p:nvSpPr>
            <p:cNvPr id="50" name="Freeform 88"/>
            <p:cNvSpPr/>
            <p:nvPr/>
          </p:nvSpPr>
          <p:spPr>
            <a:xfrm>
              <a:off x="-1" y="152400"/>
              <a:ext cx="152401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502020204030204"/>
              </a:endParaRPr>
            </a:p>
          </p:txBody>
        </p:sp>
      </p:grpSp>
      <p:sp>
        <p:nvSpPr>
          <p:cNvPr id="52" name="走进G社…"/>
          <p:cNvSpPr txBox="1"/>
          <p:nvPr/>
        </p:nvSpPr>
        <p:spPr>
          <a:xfrm>
            <a:off x="645997" y="1941978"/>
            <a:ext cx="3524004" cy="546542"/>
          </a:xfrm>
          <a:prstGeom prst="rect">
            <a:avLst/>
          </a:prstGeom>
          <a:ln w="12700">
            <a:miter lim="400000"/>
          </a:ln>
        </p:spPr>
        <p:txBody>
          <a:bodyPr lIns="26788" tIns="26788" rIns="26788" bIns="26788" anchor="ctr">
            <a:spAutoFit/>
          </a:bodyPr>
          <a:lstStyle/>
          <a:p>
            <a:pPr defTabSz="2437765">
              <a:lnSpc>
                <a:spcPct val="10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zh-CN" altLang="en-US" sz="3200" b="1" spc="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Light" panose="020B0300000000000000" charset="-122"/>
                <a:sym typeface="Source Han Sans CN Light" panose="020B0300000000000000" charset="-122"/>
              </a:rPr>
              <a:t>目录</a:t>
            </a:r>
            <a:endParaRPr sz="3200" b="1" spc="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 Light" panose="020B0300000000000000" charset="-122"/>
              <a:sym typeface="Source Han Sans CN Light" panose="020B0300000000000000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86107" y="2662793"/>
            <a:ext cx="583834" cy="8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71023" y="1228524"/>
            <a:ext cx="3524005" cy="29546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团队介绍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游戏介绍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 panose="020B0502020202020204" pitchFamily="34" charset="0"/>
                <a:sym typeface="Calibri" panose="020F0502020204030204"/>
              </a:rPr>
              <a:t>新手指南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 panose="020B0502020202020204" pitchFamily="34" charset="0"/>
              <a:sym typeface="Calibri" panose="020F0502020204030204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游戏展示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 panose="020B0502020202020204" pitchFamily="34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/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/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/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/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01.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团队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介绍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" panose="020B0300000000000000" charset="-122"/>
                </a:rPr>
                <a:t>团队</a:t>
              </a: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87655" y="1356191"/>
            <a:ext cx="8610801" cy="23069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孟涛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 GS002253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深圳大学计算机与软件学院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程序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制作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boss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、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小怪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陈晓封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 GS003077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深圳大学计算机与软件学院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TA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制作特效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杨皓翔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GS003095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深圳大学计算机与软件学院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副程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负责地图、音效、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模型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王锦超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GS003106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深圳大学数学与统计学院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程序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制作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主角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史泓志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GS003108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深圳大学美术学院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美术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负责原画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/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/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/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/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02.</a:t>
            </a:r>
            <a:r>
              <a:rPr lang="zh-CN" altLang="en-US" sz="32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游戏</a:t>
            </a:r>
            <a:r>
              <a:rPr lang="zh-CN" altLang="en-US" sz="32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介绍</a:t>
            </a:r>
            <a:endParaRPr lang="en-US" altLang="zh-CN" sz="3200" spc="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游戏简介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5275" y="811361"/>
            <a:ext cx="8610801" cy="82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埃尔登黑魂，类魂动作游戏（</a:t>
            </a:r>
            <a:r>
              <a:rPr lang="en-US" altLang="zh-CN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PC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），灵感来源于艾尔登法环、黑暗之魂，美术风格偏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黑暗。</a:t>
            </a:r>
            <a:endParaRPr lang="zh-CN" altLang="en-US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玩家将扮演名为小紫人的角色，探寻山中古堡，战胜古堡中变异的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怪物。</a:t>
            </a:r>
            <a:endParaRPr lang="zh-CN" altLang="en-US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5275" y="46104"/>
            <a:ext cx="2632850" cy="542823"/>
            <a:chOff x="295275" y="46104"/>
            <a:chExt cx="2632850" cy="542823"/>
          </a:xfrm>
        </p:grpSpPr>
        <p:sp>
          <p:nvSpPr>
            <p:cNvPr id="3" name="一群纯粹热爱游戏的发烧友…"/>
            <p:cNvSpPr txBox="1"/>
            <p:nvPr/>
          </p:nvSpPr>
          <p:spPr>
            <a:xfrm>
              <a:off x="500759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核心玩法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9080" y="811361"/>
            <a:ext cx="8610801" cy="4603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操控主角击败怪物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5275" y="34956"/>
            <a:ext cx="2683399" cy="542823"/>
            <a:chOff x="295275" y="34956"/>
            <a:chExt cx="2683399" cy="542823"/>
          </a:xfrm>
        </p:grpSpPr>
        <p:sp>
          <p:nvSpPr>
            <p:cNvPr id="3" name="一群纯粹热爱游戏的发烧友…"/>
            <p:cNvSpPr txBox="1"/>
            <p:nvPr/>
          </p:nvSpPr>
          <p:spPr>
            <a:xfrm>
              <a:off x="551308" y="34956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用户定位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95275" y="811361"/>
            <a:ext cx="8610801" cy="4603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喜爱动作，热爱类魂类型游戏的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玩家们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/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/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/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/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03.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新手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指南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WPS 演示</Application>
  <PresentationFormat>全屏显示(16:9)</PresentationFormat>
  <Paragraphs>74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等线 Light</vt:lpstr>
      <vt:lpstr>Arial</vt:lpstr>
      <vt:lpstr>等线</vt:lpstr>
      <vt:lpstr>微软雅黑</vt:lpstr>
      <vt:lpstr>Source Han Sans CN ExtraLight</vt:lpstr>
      <vt:lpstr>Century Gothic</vt:lpstr>
      <vt:lpstr>思源黑体 CN</vt:lpstr>
      <vt:lpstr>Source Han Sans CN Light</vt:lpstr>
      <vt:lpstr>Arial Unicode MS</vt:lpstr>
      <vt:lpstr>Helvetica</vt:lpstr>
      <vt:lpstr>黑体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张碧仪</dc:creator>
  <cp:lastModifiedBy>孟涛</cp:lastModifiedBy>
  <cp:revision>467</cp:revision>
  <dcterms:created xsi:type="dcterms:W3CDTF">2020-11-09T14:39:00Z</dcterms:created>
  <dcterms:modified xsi:type="dcterms:W3CDTF">2025-05-11T09:56:40Z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E38C696A5E904A47A1C7496745D3C00E_12</vt:lpwstr>
  </property>
</Properties>
</file>